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18288000" cy="10287000"/>
  <p:notesSz cx="6858000" cy="9144000"/>
  <p:embeddedFontLst>
    <p:embeddedFont>
      <p:font typeface="Arapey" panose="020B0604020202020204" charset="0"/>
      <p:regular r:id="rId26"/>
    </p:embeddedFon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Poppins" panose="00000500000000000000" pitchFamily="2" charset="0"/>
      <p:regular r:id="rId31"/>
    </p:embeddedFont>
    <p:embeddedFont>
      <p:font typeface="Poppins Bold" panose="00000800000000000000" charset="0"/>
      <p:regular r:id="rId32"/>
    </p:embeddedFont>
    <p:embeddedFont>
      <p:font typeface="Poppins Italics" panose="020B0604020202020204" charset="0"/>
      <p:regular r:id="rId33"/>
    </p:embeddedFont>
    <p:embeddedFont>
      <p:font typeface="Poppins Semi-Bold" panose="020B0604020202020204" charset="0"/>
      <p:regular r:id="rId3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9" d="100"/>
          <a:sy n="59" d="100"/>
        </p:scale>
        <p:origin x="34" y="365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1F7A58-12EC-4446-98F3-16F529C55627}" type="datetimeFigureOut">
              <a:rPr lang="en-IN" smtClean="0"/>
              <a:t>01-11-2023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A6C44D-4F94-4E38-9FF9-F1259891F2C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786372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github.com/Ashwitha-Nadigepu/smart-cafe-management.git" TargetMode="External"/><Relationship Id="rId4" Type="http://schemas.openxmlformats.org/officeDocument/2006/relationships/image" Target="../media/image4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6.png"/><Relationship Id="rId7" Type="http://schemas.openxmlformats.org/officeDocument/2006/relationships/image" Target="../media/image28.sv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30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16587" b="-16587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4" name="Freeform 4"/>
          <p:cNvSpPr/>
          <p:nvPr/>
        </p:nvSpPr>
        <p:spPr>
          <a:xfrm>
            <a:off x="5073642" y="0"/>
            <a:ext cx="8140717" cy="10287003"/>
          </a:xfrm>
          <a:custGeom>
            <a:avLst/>
            <a:gdLst/>
            <a:ahLst/>
            <a:cxnLst/>
            <a:rect l="l" t="t" r="r" b="b"/>
            <a:pathLst>
              <a:path w="8140717" h="10287003">
                <a:moveTo>
                  <a:pt x="0" y="0"/>
                </a:moveTo>
                <a:lnTo>
                  <a:pt x="8140717" y="0"/>
                </a:lnTo>
                <a:lnTo>
                  <a:pt x="8140717" y="10287003"/>
                </a:lnTo>
                <a:lnTo>
                  <a:pt x="0" y="102870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5" name="Group 5"/>
          <p:cNvGrpSpPr/>
          <p:nvPr/>
        </p:nvGrpSpPr>
        <p:grpSpPr>
          <a:xfrm rot="787005">
            <a:off x="8656125" y="4646321"/>
            <a:ext cx="975750" cy="1296286"/>
            <a:chOff x="0" y="0"/>
            <a:chExt cx="1301000" cy="172838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300988" cy="1728343"/>
            </a:xfrm>
            <a:custGeom>
              <a:avLst/>
              <a:gdLst/>
              <a:ahLst/>
              <a:cxnLst/>
              <a:rect l="l" t="t" r="r" b="b"/>
              <a:pathLst>
                <a:path w="1300988" h="1728343">
                  <a:moveTo>
                    <a:pt x="0" y="0"/>
                  </a:moveTo>
                  <a:lnTo>
                    <a:pt x="1300988" y="0"/>
                  </a:lnTo>
                  <a:lnTo>
                    <a:pt x="1300988" y="1728343"/>
                  </a:lnTo>
                  <a:lnTo>
                    <a:pt x="0" y="17283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5850" r="-5850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7" name="Freeform 7"/>
          <p:cNvSpPr/>
          <p:nvPr/>
        </p:nvSpPr>
        <p:spPr>
          <a:xfrm>
            <a:off x="5073642" y="9457659"/>
            <a:ext cx="8140717" cy="829341"/>
          </a:xfrm>
          <a:custGeom>
            <a:avLst/>
            <a:gdLst/>
            <a:ahLst/>
            <a:cxnLst/>
            <a:rect l="l" t="t" r="r" b="b"/>
            <a:pathLst>
              <a:path w="8140717" h="829341">
                <a:moveTo>
                  <a:pt x="0" y="0"/>
                </a:moveTo>
                <a:lnTo>
                  <a:pt x="8140717" y="0"/>
                </a:lnTo>
                <a:lnTo>
                  <a:pt x="8140717" y="829341"/>
                </a:lnTo>
                <a:lnTo>
                  <a:pt x="0" y="82934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" name="TextBox 8"/>
          <p:cNvSpPr txBox="1"/>
          <p:nvPr/>
        </p:nvSpPr>
        <p:spPr>
          <a:xfrm>
            <a:off x="5282202" y="1484464"/>
            <a:ext cx="7723595" cy="29576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69"/>
              </a:lnSpc>
            </a:pPr>
            <a:r>
              <a:rPr lang="en-US" sz="8069" spc="193">
                <a:solidFill>
                  <a:srgbClr val="FFFFFF"/>
                </a:solidFill>
                <a:latin typeface="League Spartan Bold"/>
              </a:rPr>
              <a:t>Cafe </a:t>
            </a:r>
            <a:r>
              <a:rPr lang="en-US" sz="8069" spc="193">
                <a:solidFill>
                  <a:srgbClr val="F0DCDB"/>
                </a:solidFill>
                <a:latin typeface="League Spartan Bold"/>
              </a:rPr>
              <a:t>Management</a:t>
            </a:r>
            <a:r>
              <a:rPr lang="en-US" sz="8069" spc="193">
                <a:solidFill>
                  <a:srgbClr val="FFFFFF"/>
                </a:solidFill>
                <a:latin typeface="League Spartan Bold"/>
              </a:rPr>
              <a:t> System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152548" y="6873926"/>
            <a:ext cx="5982903" cy="831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8"/>
              </a:lnSpc>
            </a:pPr>
            <a:r>
              <a:rPr lang="en-US" sz="3998">
                <a:solidFill>
                  <a:srgbClr val="F0DCDB"/>
                </a:solidFill>
                <a:latin typeface="Poppins Bold"/>
              </a:rPr>
              <a:t>Nadigepu Ashwitha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333517" y="6169076"/>
            <a:ext cx="3620967" cy="628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Poppins"/>
              </a:rPr>
              <a:t>Presented by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152548" y="7782011"/>
            <a:ext cx="5982903" cy="831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8"/>
              </a:lnSpc>
            </a:pPr>
            <a:r>
              <a:rPr lang="en-US" sz="3998">
                <a:solidFill>
                  <a:srgbClr val="D5C9CE"/>
                </a:solidFill>
                <a:latin typeface="Poppins Bold"/>
              </a:rPr>
              <a:t>(120422539008)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609576" y="4521703"/>
            <a:ext cx="10678424" cy="5765297"/>
            <a:chOff x="0" y="0"/>
            <a:chExt cx="5043960" cy="272324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43960" cy="2723241"/>
            </a:xfrm>
            <a:custGeom>
              <a:avLst/>
              <a:gdLst/>
              <a:ahLst/>
              <a:cxnLst/>
              <a:rect l="l" t="t" r="r" b="b"/>
              <a:pathLst>
                <a:path w="5043960" h="2723241">
                  <a:moveTo>
                    <a:pt x="0" y="0"/>
                  </a:moveTo>
                  <a:lnTo>
                    <a:pt x="5043960" y="0"/>
                  </a:lnTo>
                  <a:lnTo>
                    <a:pt x="5043960" y="2723241"/>
                  </a:lnTo>
                  <a:lnTo>
                    <a:pt x="0" y="2723241"/>
                  </a:lnTo>
                  <a:close/>
                </a:path>
              </a:pathLst>
            </a:custGeom>
            <a:solidFill>
              <a:srgbClr val="2E2724">
                <a:alpha val="96863"/>
              </a:srgbClr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4" name="Freeform 4"/>
          <p:cNvSpPr/>
          <p:nvPr/>
        </p:nvSpPr>
        <p:spPr>
          <a:xfrm>
            <a:off x="-771910" y="-479231"/>
            <a:ext cx="9309715" cy="11245462"/>
          </a:xfrm>
          <a:custGeom>
            <a:avLst/>
            <a:gdLst/>
            <a:ahLst/>
            <a:cxnLst/>
            <a:rect l="l" t="t" r="r" b="b"/>
            <a:pathLst>
              <a:path w="9309715" h="11245462">
                <a:moveTo>
                  <a:pt x="0" y="0"/>
                </a:moveTo>
                <a:lnTo>
                  <a:pt x="9309715" y="0"/>
                </a:lnTo>
                <a:lnTo>
                  <a:pt x="9309715" y="11245462"/>
                </a:lnTo>
                <a:lnTo>
                  <a:pt x="0" y="112454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500" r="-68802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AutoShape 5"/>
          <p:cNvSpPr/>
          <p:nvPr/>
        </p:nvSpPr>
        <p:spPr>
          <a:xfrm>
            <a:off x="9749255" y="5919825"/>
            <a:ext cx="2683225" cy="0"/>
          </a:xfrm>
          <a:prstGeom prst="line">
            <a:avLst/>
          </a:prstGeom>
          <a:ln w="95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6" name="AutoShape 6"/>
          <p:cNvSpPr/>
          <p:nvPr/>
        </p:nvSpPr>
        <p:spPr>
          <a:xfrm>
            <a:off x="9767124" y="8833413"/>
            <a:ext cx="2683225" cy="0"/>
          </a:xfrm>
          <a:prstGeom prst="line">
            <a:avLst/>
          </a:prstGeom>
          <a:ln w="95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7" name="AutoShape 7"/>
          <p:cNvSpPr/>
          <p:nvPr/>
        </p:nvSpPr>
        <p:spPr>
          <a:xfrm>
            <a:off x="9767124" y="7399589"/>
            <a:ext cx="2683225" cy="0"/>
          </a:xfrm>
          <a:prstGeom prst="line">
            <a:avLst/>
          </a:prstGeom>
          <a:ln w="95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8" name="AutoShape 8"/>
          <p:cNvSpPr/>
          <p:nvPr/>
        </p:nvSpPr>
        <p:spPr>
          <a:xfrm>
            <a:off x="13281221" y="8823888"/>
            <a:ext cx="2683225" cy="0"/>
          </a:xfrm>
          <a:prstGeom prst="line">
            <a:avLst/>
          </a:prstGeom>
          <a:ln w="95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9" name="AutoShape 9"/>
          <p:cNvSpPr/>
          <p:nvPr/>
        </p:nvSpPr>
        <p:spPr>
          <a:xfrm>
            <a:off x="13281221" y="7409114"/>
            <a:ext cx="2683225" cy="0"/>
          </a:xfrm>
          <a:prstGeom prst="line">
            <a:avLst/>
          </a:prstGeom>
          <a:ln w="95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10" name="AutoShape 10"/>
          <p:cNvSpPr/>
          <p:nvPr/>
        </p:nvSpPr>
        <p:spPr>
          <a:xfrm>
            <a:off x="13281221" y="5929350"/>
            <a:ext cx="2683225" cy="0"/>
          </a:xfrm>
          <a:prstGeom prst="line">
            <a:avLst/>
          </a:prstGeom>
          <a:ln w="95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11" name="Freeform 11"/>
          <p:cNvSpPr/>
          <p:nvPr/>
        </p:nvSpPr>
        <p:spPr>
          <a:xfrm rot="1342383">
            <a:off x="15038819" y="102757"/>
            <a:ext cx="5486400" cy="8229600"/>
          </a:xfrm>
          <a:custGeom>
            <a:avLst/>
            <a:gdLst/>
            <a:ahLst/>
            <a:cxnLst/>
            <a:rect l="l" t="t" r="r" b="b"/>
            <a:pathLst>
              <a:path w="5486400" h="8229600">
                <a:moveTo>
                  <a:pt x="0" y="0"/>
                </a:moveTo>
                <a:lnTo>
                  <a:pt x="5486400" y="0"/>
                </a:lnTo>
                <a:lnTo>
                  <a:pt x="54864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2" name="TextBox 12"/>
          <p:cNvSpPr txBox="1"/>
          <p:nvPr/>
        </p:nvSpPr>
        <p:spPr>
          <a:xfrm>
            <a:off x="9767124" y="1143000"/>
            <a:ext cx="6696183" cy="27410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0658"/>
              </a:lnSpc>
            </a:pPr>
            <a:r>
              <a:rPr lang="en-US" sz="9869" spc="98">
                <a:solidFill>
                  <a:srgbClr val="191310"/>
                </a:solidFill>
                <a:latin typeface="League Spartan Bold"/>
              </a:rPr>
              <a:t>Table of</a:t>
            </a:r>
          </a:p>
          <a:p>
            <a:pPr algn="just">
              <a:lnSpc>
                <a:spcPts val="10658"/>
              </a:lnSpc>
            </a:pPr>
            <a:r>
              <a:rPr lang="en-US" sz="9869" spc="98">
                <a:solidFill>
                  <a:srgbClr val="191310"/>
                </a:solidFill>
                <a:latin typeface="League Spartan Bold"/>
              </a:rPr>
              <a:t>Content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731386" y="5391188"/>
            <a:ext cx="2718963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50"/>
              </a:lnSpc>
            </a:pPr>
            <a:r>
              <a:rPr lang="en-US" sz="3000">
                <a:solidFill>
                  <a:srgbClr val="FFFFFF"/>
                </a:solidFill>
                <a:latin typeface="Poppins Semi-Bold"/>
              </a:rPr>
              <a:t>Introduction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767124" y="8107562"/>
            <a:ext cx="2683225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50"/>
              </a:lnSpc>
            </a:pPr>
            <a:r>
              <a:rPr lang="en-US" sz="3000">
                <a:solidFill>
                  <a:srgbClr val="FFFFFF"/>
                </a:solidFill>
                <a:latin typeface="Poppins Semi-Bold"/>
              </a:rPr>
              <a:t>Objective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767124" y="6350814"/>
            <a:ext cx="2867768" cy="838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50"/>
              </a:lnSpc>
            </a:pPr>
            <a:r>
              <a:rPr lang="en-US" sz="3000">
                <a:solidFill>
                  <a:srgbClr val="FFFFFF"/>
                </a:solidFill>
                <a:latin typeface="Poppins Semi-Bold"/>
              </a:rPr>
              <a:t>System Requirements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3281221" y="5391188"/>
            <a:ext cx="3978079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50"/>
              </a:lnSpc>
            </a:pPr>
            <a:r>
              <a:rPr lang="en-US" sz="3000">
                <a:solidFill>
                  <a:srgbClr val="FFFFFF"/>
                </a:solidFill>
                <a:latin typeface="Poppins Semi-Bold"/>
              </a:rPr>
              <a:t>Data Flow Diagram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3281221" y="6779439"/>
            <a:ext cx="3016080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50"/>
              </a:lnSpc>
            </a:pPr>
            <a:r>
              <a:rPr lang="en-US" sz="3000">
                <a:solidFill>
                  <a:srgbClr val="FFFFFF"/>
                </a:solidFill>
                <a:latin typeface="Poppins Semi-Bold"/>
              </a:rPr>
              <a:t>Execution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3281221" y="8107562"/>
            <a:ext cx="3016080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50"/>
              </a:lnSpc>
            </a:pPr>
            <a:r>
              <a:rPr lang="en-US" sz="3000">
                <a:solidFill>
                  <a:srgbClr val="FFFFFF"/>
                </a:solidFill>
                <a:latin typeface="Poppins Semi-Bold"/>
              </a:rPr>
              <a:t>Conclusion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1218950"/>
            <a:ext cx="5638986" cy="10316427"/>
          </a:xfrm>
          <a:custGeom>
            <a:avLst/>
            <a:gdLst/>
            <a:ahLst/>
            <a:cxnLst/>
            <a:rect l="l" t="t" r="r" b="b"/>
            <a:pathLst>
              <a:path w="5638986" h="10316427">
                <a:moveTo>
                  <a:pt x="0" y="0"/>
                </a:moveTo>
                <a:lnTo>
                  <a:pt x="5638986" y="0"/>
                </a:lnTo>
                <a:lnTo>
                  <a:pt x="5638986" y="10316427"/>
                </a:lnTo>
                <a:lnTo>
                  <a:pt x="0" y="103164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678" r="-33679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 rot="-522542">
            <a:off x="14464498" y="4277383"/>
            <a:ext cx="7242048" cy="8229600"/>
          </a:xfrm>
          <a:custGeom>
            <a:avLst/>
            <a:gdLst/>
            <a:ahLst/>
            <a:cxnLst/>
            <a:rect l="l" t="t" r="r" b="b"/>
            <a:pathLst>
              <a:path w="7242048" h="8229600">
                <a:moveTo>
                  <a:pt x="0" y="0"/>
                </a:moveTo>
                <a:lnTo>
                  <a:pt x="7242048" y="0"/>
                </a:lnTo>
                <a:lnTo>
                  <a:pt x="724204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 rot="-890743">
            <a:off x="15423150" y="2580228"/>
            <a:ext cx="5729699" cy="8229600"/>
          </a:xfrm>
          <a:custGeom>
            <a:avLst/>
            <a:gdLst/>
            <a:ahLst/>
            <a:cxnLst/>
            <a:rect l="l" t="t" r="r" b="b"/>
            <a:pathLst>
              <a:path w="5729699" h="8229600">
                <a:moveTo>
                  <a:pt x="0" y="0"/>
                </a:moveTo>
                <a:lnTo>
                  <a:pt x="5729700" y="0"/>
                </a:lnTo>
                <a:lnTo>
                  <a:pt x="57297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TextBox 5"/>
          <p:cNvSpPr txBox="1"/>
          <p:nvPr/>
        </p:nvSpPr>
        <p:spPr>
          <a:xfrm>
            <a:off x="6892799" y="385763"/>
            <a:ext cx="9435910" cy="1400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0799"/>
              </a:lnSpc>
            </a:pPr>
            <a:r>
              <a:rPr lang="en-US" sz="9999" spc="99">
                <a:solidFill>
                  <a:srgbClr val="552A16"/>
                </a:solidFill>
                <a:latin typeface="League Spartan Bold"/>
              </a:rPr>
              <a:t>Conclusion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892799" y="2584906"/>
            <a:ext cx="9435910" cy="441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>
                <a:solidFill>
                  <a:srgbClr val="191310"/>
                </a:solidFill>
                <a:latin typeface="Poppins Italics"/>
              </a:rPr>
              <a:t>Customers can easily log in, order coffee, and settle bills.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892799" y="2143808"/>
            <a:ext cx="5495371" cy="483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79"/>
              </a:lnSpc>
            </a:pPr>
            <a:r>
              <a:rPr lang="en-US" sz="2700">
                <a:solidFill>
                  <a:srgbClr val="191310"/>
                </a:solidFill>
                <a:latin typeface="Poppins Semi-Bold"/>
              </a:rPr>
              <a:t>User-Friendly Interface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892799" y="3942278"/>
            <a:ext cx="9617035" cy="879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>
                <a:solidFill>
                  <a:srgbClr val="191310"/>
                </a:solidFill>
                <a:latin typeface="Poppins Italics"/>
              </a:rPr>
              <a:t>Orders are securely stored in an SQLite 3 database for the cafe owner's records.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892799" y="3496508"/>
            <a:ext cx="6001746" cy="483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79"/>
              </a:lnSpc>
            </a:pPr>
            <a:r>
              <a:rPr lang="en-US" sz="2700">
                <a:solidFill>
                  <a:srgbClr val="191310"/>
                </a:solidFill>
                <a:latin typeface="Poppins Semi-Bold"/>
              </a:rPr>
              <a:t>Efficient Order Management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892799" y="5508399"/>
            <a:ext cx="9435910" cy="441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>
                <a:solidFill>
                  <a:srgbClr val="191310"/>
                </a:solidFill>
                <a:latin typeface="Poppins Italics"/>
              </a:rPr>
              <a:t>SQLite 3 provides scalability and reliability.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892799" y="5067300"/>
            <a:ext cx="5495371" cy="483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79"/>
              </a:lnSpc>
            </a:pPr>
            <a:r>
              <a:rPr lang="en-US" sz="2700">
                <a:solidFill>
                  <a:srgbClr val="191310"/>
                </a:solidFill>
                <a:latin typeface="Poppins Semi-Bold"/>
              </a:rPr>
              <a:t>Database Integration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892799" y="6865770"/>
            <a:ext cx="9214921" cy="879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>
                <a:solidFill>
                  <a:srgbClr val="191310"/>
                </a:solidFill>
                <a:latin typeface="Poppins Italics"/>
              </a:rPr>
              <a:t>Valuable experience in Python, GUI design, and database management.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892799" y="6420000"/>
            <a:ext cx="6001746" cy="483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79"/>
              </a:lnSpc>
            </a:pPr>
            <a:r>
              <a:rPr lang="en-US" sz="2700">
                <a:solidFill>
                  <a:srgbClr val="191310"/>
                </a:solidFill>
                <a:latin typeface="Poppins Semi-Bold"/>
              </a:rPr>
              <a:t>Skills Gained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892799" y="8657740"/>
            <a:ext cx="9617035" cy="879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 dirty="0">
                <a:solidFill>
                  <a:srgbClr val="191310"/>
                </a:solidFill>
                <a:latin typeface="Poppins Italics"/>
              </a:rPr>
              <a:t>Potential for additional features, improved UI, and advanced reporting.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892799" y="8211970"/>
            <a:ext cx="6001746" cy="483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79"/>
              </a:lnSpc>
            </a:pPr>
            <a:r>
              <a:rPr lang="en-US" sz="2700" dirty="0">
                <a:solidFill>
                  <a:srgbClr val="191310"/>
                </a:solidFill>
                <a:latin typeface="Poppins Semi-Bold"/>
              </a:rPr>
              <a:t>Future Enhancements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15298F-5FEB-2B1D-D0E7-728CFED812DB}"/>
              </a:ext>
            </a:extLst>
          </p:cNvPr>
          <p:cNvSpPr txBox="1"/>
          <p:nvPr/>
        </p:nvSpPr>
        <p:spPr>
          <a:xfrm>
            <a:off x="0" y="9273760"/>
            <a:ext cx="6629400" cy="9149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  <a:spcAft>
                <a:spcPts val="800"/>
              </a:spcAft>
              <a:tabLst>
                <a:tab pos="3413760" algn="l"/>
              </a:tabLst>
            </a:pPr>
            <a:r>
              <a:rPr lang="en-IN" sz="2400" u="sng" kern="100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5"/>
              </a:rPr>
              <a:t>https://github.com/Ashwitha-Nadigepu/smart-cafe-management.git</a:t>
            </a:r>
            <a:endParaRPr lang="en-IN" sz="2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9259" b="-9259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4" name="Freeform 4"/>
          <p:cNvSpPr/>
          <p:nvPr/>
        </p:nvSpPr>
        <p:spPr>
          <a:xfrm>
            <a:off x="0" y="1733897"/>
            <a:ext cx="18288000" cy="6026848"/>
          </a:xfrm>
          <a:custGeom>
            <a:avLst/>
            <a:gdLst/>
            <a:ahLst/>
            <a:cxnLst/>
            <a:rect l="l" t="t" r="r" b="b"/>
            <a:pathLst>
              <a:path w="18288000" h="6026848">
                <a:moveTo>
                  <a:pt x="0" y="0"/>
                </a:moveTo>
                <a:lnTo>
                  <a:pt x="18288000" y="0"/>
                </a:lnTo>
                <a:lnTo>
                  <a:pt x="18288000" y="6026848"/>
                </a:lnTo>
                <a:lnTo>
                  <a:pt x="0" y="60268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5" name="Group 5"/>
          <p:cNvGrpSpPr/>
          <p:nvPr/>
        </p:nvGrpSpPr>
        <p:grpSpPr>
          <a:xfrm>
            <a:off x="13547783" y="269074"/>
            <a:ext cx="5617326" cy="5490936"/>
            <a:chOff x="0" y="0"/>
            <a:chExt cx="7489768" cy="732124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7489825" cy="7321296"/>
            </a:xfrm>
            <a:custGeom>
              <a:avLst/>
              <a:gdLst/>
              <a:ahLst/>
              <a:cxnLst/>
              <a:rect l="l" t="t" r="r" b="b"/>
              <a:pathLst>
                <a:path w="7489825" h="7321296">
                  <a:moveTo>
                    <a:pt x="0" y="0"/>
                  </a:moveTo>
                  <a:lnTo>
                    <a:pt x="7489825" y="0"/>
                  </a:lnTo>
                  <a:lnTo>
                    <a:pt x="7489825" y="7321296"/>
                  </a:lnTo>
                  <a:lnTo>
                    <a:pt x="0" y="73212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2092285" y="2381555"/>
            <a:ext cx="10083188" cy="13802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414"/>
              </a:lnSpc>
            </a:pPr>
            <a:r>
              <a:rPr lang="en-US" sz="10569" spc="252">
                <a:solidFill>
                  <a:srgbClr val="FFFFFF"/>
                </a:solidFill>
                <a:latin typeface="League Spartan Bold"/>
              </a:rPr>
              <a:t>Introduction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092285" y="3504171"/>
            <a:ext cx="14059142" cy="325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14277" lvl="2" indent="-304759" algn="l">
              <a:lnSpc>
                <a:spcPts val="8799"/>
              </a:lnSpc>
              <a:buFont typeface="Arial"/>
              <a:buChar char="⚬"/>
            </a:pPr>
            <a:r>
              <a:rPr lang="en-US" sz="3999">
                <a:solidFill>
                  <a:srgbClr val="FFFFFF"/>
                </a:solidFill>
                <a:latin typeface="Poppins"/>
              </a:rPr>
              <a:t>Simplify and streamline cafe operations.</a:t>
            </a:r>
          </a:p>
          <a:p>
            <a:pPr marL="914277" lvl="2" indent="-304759" algn="l">
              <a:lnSpc>
                <a:spcPts val="8799"/>
              </a:lnSpc>
              <a:buFont typeface="Arial"/>
              <a:buChar char="⚬"/>
            </a:pPr>
            <a:r>
              <a:rPr lang="en-US" sz="3999">
                <a:solidFill>
                  <a:srgbClr val="FFFFFF"/>
                </a:solidFill>
                <a:latin typeface="Poppins"/>
              </a:rPr>
              <a:t>Automate order management and order tracking.</a:t>
            </a:r>
          </a:p>
          <a:p>
            <a:pPr marL="914277" lvl="2" indent="-304759" algn="l">
              <a:lnSpc>
                <a:spcPts val="8799"/>
              </a:lnSpc>
              <a:buFont typeface="Arial"/>
              <a:buChar char="⚬"/>
            </a:pPr>
            <a:r>
              <a:rPr lang="en-US" sz="3999">
                <a:solidFill>
                  <a:srgbClr val="FFFFFF"/>
                </a:solidFill>
                <a:latin typeface="Poppins"/>
              </a:rPr>
              <a:t>Enhance efficiency and the cafe experience.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83333" b="-83333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4" name="Freeform 4"/>
          <p:cNvSpPr/>
          <p:nvPr/>
        </p:nvSpPr>
        <p:spPr>
          <a:xfrm>
            <a:off x="0" y="4397291"/>
            <a:ext cx="18288000" cy="5357314"/>
          </a:xfrm>
          <a:custGeom>
            <a:avLst/>
            <a:gdLst/>
            <a:ahLst/>
            <a:cxnLst/>
            <a:rect l="l" t="t" r="r" b="b"/>
            <a:pathLst>
              <a:path w="18288000" h="5357314">
                <a:moveTo>
                  <a:pt x="0" y="0"/>
                </a:moveTo>
                <a:lnTo>
                  <a:pt x="18288000" y="0"/>
                </a:lnTo>
                <a:lnTo>
                  <a:pt x="18288000" y="5357314"/>
                </a:lnTo>
                <a:lnTo>
                  <a:pt x="0" y="53573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5" name="Group 5"/>
          <p:cNvGrpSpPr/>
          <p:nvPr/>
        </p:nvGrpSpPr>
        <p:grpSpPr>
          <a:xfrm>
            <a:off x="14133635" y="540497"/>
            <a:ext cx="6251331" cy="8229600"/>
            <a:chOff x="0" y="0"/>
            <a:chExt cx="8335108" cy="1097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335137" cy="10972800"/>
            </a:xfrm>
            <a:custGeom>
              <a:avLst/>
              <a:gdLst/>
              <a:ahLst/>
              <a:cxnLst/>
              <a:rect l="l" t="t" r="r" b="b"/>
              <a:pathLst>
                <a:path w="8335137" h="10972800">
                  <a:moveTo>
                    <a:pt x="0" y="0"/>
                  </a:moveTo>
                  <a:lnTo>
                    <a:pt x="8335137" y="0"/>
                  </a:lnTo>
                  <a:lnTo>
                    <a:pt x="8335137" y="10972800"/>
                  </a:lnTo>
                  <a:lnTo>
                    <a:pt x="0" y="10972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2513499" y="4655297"/>
            <a:ext cx="1483752" cy="1483752"/>
            <a:chOff x="0" y="0"/>
            <a:chExt cx="1978336" cy="197833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978279" cy="1978279"/>
            </a:xfrm>
            <a:custGeom>
              <a:avLst/>
              <a:gdLst/>
              <a:ahLst/>
              <a:cxnLst/>
              <a:rect l="l" t="t" r="r" b="b"/>
              <a:pathLst>
                <a:path w="1978279" h="1978279">
                  <a:moveTo>
                    <a:pt x="0" y="0"/>
                  </a:moveTo>
                  <a:lnTo>
                    <a:pt x="1978279" y="0"/>
                  </a:lnTo>
                  <a:lnTo>
                    <a:pt x="1978279" y="1978279"/>
                  </a:lnTo>
                  <a:lnTo>
                    <a:pt x="0" y="19782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205" r="-205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337097" y="856169"/>
            <a:ext cx="11867581" cy="4829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2682"/>
              </a:lnSpc>
            </a:pPr>
            <a:r>
              <a:rPr lang="en-US" sz="10569" spc="252">
                <a:solidFill>
                  <a:srgbClr val="552A16"/>
                </a:solidFill>
                <a:latin typeface="League Spartan Bold"/>
              </a:rPr>
              <a:t>System</a:t>
            </a:r>
          </a:p>
          <a:p>
            <a:pPr algn="just">
              <a:lnSpc>
                <a:spcPts val="12682"/>
              </a:lnSpc>
            </a:pPr>
            <a:r>
              <a:rPr lang="en-US" sz="10569" spc="252">
                <a:solidFill>
                  <a:srgbClr val="552A16"/>
                </a:solidFill>
                <a:latin typeface="League Spartan Bold"/>
              </a:rPr>
              <a:t>Requirements</a:t>
            </a:r>
          </a:p>
          <a:p>
            <a:pPr algn="just">
              <a:lnSpc>
                <a:spcPts val="12682"/>
              </a:lnSpc>
            </a:pPr>
            <a:endParaRPr lang="en-US" sz="10569" spc="252">
              <a:solidFill>
                <a:srgbClr val="552A16"/>
              </a:solidFill>
              <a:latin typeface="League Spartan Bold"/>
            </a:endParaRPr>
          </a:p>
        </p:txBody>
      </p:sp>
      <p:grpSp>
        <p:nvGrpSpPr>
          <p:cNvPr id="10" name="Group 10"/>
          <p:cNvGrpSpPr/>
          <p:nvPr/>
        </p:nvGrpSpPr>
        <p:grpSpPr>
          <a:xfrm>
            <a:off x="8192774" y="4808882"/>
            <a:ext cx="1863632" cy="1330167"/>
            <a:chOff x="0" y="0"/>
            <a:chExt cx="2484843" cy="1773556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484882" cy="1773555"/>
            </a:xfrm>
            <a:custGeom>
              <a:avLst/>
              <a:gdLst/>
              <a:ahLst/>
              <a:cxnLst/>
              <a:rect l="l" t="t" r="r" b="b"/>
              <a:pathLst>
                <a:path w="2484882" h="1773555">
                  <a:moveTo>
                    <a:pt x="0" y="0"/>
                  </a:moveTo>
                  <a:lnTo>
                    <a:pt x="2484882" y="0"/>
                  </a:lnTo>
                  <a:lnTo>
                    <a:pt x="2484882" y="1773555"/>
                  </a:lnTo>
                  <a:lnTo>
                    <a:pt x="0" y="17735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92" r="-92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4165991" y="4808882"/>
            <a:ext cx="926129" cy="1330167"/>
            <a:chOff x="0" y="0"/>
            <a:chExt cx="1234839" cy="1773556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234821" cy="1773555"/>
            </a:xfrm>
            <a:custGeom>
              <a:avLst/>
              <a:gdLst/>
              <a:ahLst/>
              <a:cxnLst/>
              <a:rect l="l" t="t" r="r" b="b"/>
              <a:pathLst>
                <a:path w="1234821" h="1773555">
                  <a:moveTo>
                    <a:pt x="0" y="0"/>
                  </a:moveTo>
                  <a:lnTo>
                    <a:pt x="1234821" y="0"/>
                  </a:lnTo>
                  <a:lnTo>
                    <a:pt x="1234821" y="1773555"/>
                  </a:lnTo>
                  <a:lnTo>
                    <a:pt x="0" y="17735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-72" r="-72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337097" y="7139319"/>
            <a:ext cx="4018442" cy="1384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Poppins"/>
              </a:rPr>
              <a:t>Computer with sufficient processing power and memory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329352" y="6965744"/>
            <a:ext cx="5590477" cy="2260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Poppins"/>
              </a:rPr>
              <a:t>Operating system: Windows, macOS, or Linux</a:t>
            </a:r>
          </a:p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Poppins"/>
              </a:rPr>
              <a:t>Python 3.x installed</a:t>
            </a:r>
          </a:p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Poppins"/>
              </a:rPr>
              <a:t>Required Python libraries: Tkinter, PIL, sqlite3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28700" y="6329661"/>
            <a:ext cx="5286702" cy="6001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98"/>
              </a:lnSpc>
            </a:pPr>
            <a:r>
              <a:rPr lang="en-US" sz="2997">
                <a:solidFill>
                  <a:srgbClr val="F0DCDB"/>
                </a:solidFill>
                <a:latin typeface="Poppins Bold"/>
              </a:rPr>
              <a:t>Hardware requirements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894100" y="6329661"/>
            <a:ext cx="5286702" cy="6001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98"/>
              </a:lnSpc>
            </a:pPr>
            <a:r>
              <a:rPr lang="en-US" sz="2997">
                <a:solidFill>
                  <a:srgbClr val="F0DCDB"/>
                </a:solidFill>
                <a:latin typeface="Poppins Bold"/>
              </a:rPr>
              <a:t>Software requirements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761827" y="6329661"/>
            <a:ext cx="5286702" cy="6001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98"/>
              </a:lnSpc>
            </a:pPr>
            <a:r>
              <a:rPr lang="en-US" sz="2997">
                <a:solidFill>
                  <a:srgbClr val="F0DCDB"/>
                </a:solidFill>
                <a:latin typeface="Poppins Bold"/>
              </a:rPr>
              <a:t>Technology stack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2315253" y="7139319"/>
            <a:ext cx="4627606" cy="13297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8"/>
              </a:lnSpc>
            </a:pPr>
            <a:r>
              <a:rPr lang="en-US" sz="2398">
                <a:solidFill>
                  <a:srgbClr val="FFFFFF"/>
                </a:solidFill>
                <a:latin typeface="Poppins"/>
              </a:rPr>
              <a:t>SQLite database </a:t>
            </a:r>
          </a:p>
          <a:p>
            <a:pPr algn="ctr">
              <a:lnSpc>
                <a:spcPts val="3358"/>
              </a:lnSpc>
            </a:pPr>
            <a:r>
              <a:rPr lang="en-US" sz="2398">
                <a:solidFill>
                  <a:srgbClr val="FFFFFF"/>
                </a:solidFill>
                <a:latin typeface="Poppins"/>
              </a:rPr>
              <a:t>Tkinter module for professional GUI development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1544766"/>
            <a:ext cx="9144002" cy="11831766"/>
          </a:xfrm>
          <a:custGeom>
            <a:avLst/>
            <a:gdLst/>
            <a:ahLst/>
            <a:cxnLst/>
            <a:rect l="l" t="t" r="r" b="b"/>
            <a:pathLst>
              <a:path w="9144002" h="11831766">
                <a:moveTo>
                  <a:pt x="0" y="0"/>
                </a:moveTo>
                <a:lnTo>
                  <a:pt x="9144002" y="0"/>
                </a:lnTo>
                <a:lnTo>
                  <a:pt x="9144002" y="11831766"/>
                </a:lnTo>
                <a:lnTo>
                  <a:pt x="0" y="118317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3" name="Group 3"/>
          <p:cNvGrpSpPr/>
          <p:nvPr/>
        </p:nvGrpSpPr>
        <p:grpSpPr>
          <a:xfrm>
            <a:off x="10903067" y="7185360"/>
            <a:ext cx="8198739" cy="8229600"/>
            <a:chOff x="0" y="0"/>
            <a:chExt cx="10931652" cy="1097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931652" cy="10972800"/>
            </a:xfrm>
            <a:custGeom>
              <a:avLst/>
              <a:gdLst/>
              <a:ahLst/>
              <a:cxnLst/>
              <a:rect l="l" t="t" r="r" b="b"/>
              <a:pathLst>
                <a:path w="10931652" h="10972800">
                  <a:moveTo>
                    <a:pt x="0" y="0"/>
                  </a:moveTo>
                  <a:lnTo>
                    <a:pt x="10931652" y="0"/>
                  </a:lnTo>
                  <a:lnTo>
                    <a:pt x="10931652" y="10972800"/>
                  </a:lnTo>
                  <a:lnTo>
                    <a:pt x="0" y="10972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2" r="-2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144000" y="-133252"/>
            <a:ext cx="5773673" cy="2323903"/>
            <a:chOff x="0" y="0"/>
            <a:chExt cx="7698231" cy="309853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7698232" cy="3098546"/>
            </a:xfrm>
            <a:custGeom>
              <a:avLst/>
              <a:gdLst/>
              <a:ahLst/>
              <a:cxnLst/>
              <a:rect l="l" t="t" r="r" b="b"/>
              <a:pathLst>
                <a:path w="7698232" h="3098546">
                  <a:moveTo>
                    <a:pt x="0" y="0"/>
                  </a:moveTo>
                  <a:lnTo>
                    <a:pt x="7698232" y="0"/>
                  </a:lnTo>
                  <a:lnTo>
                    <a:pt x="7698232" y="3098546"/>
                  </a:lnTo>
                  <a:lnTo>
                    <a:pt x="0" y="30985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34" b="-34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9576722" y="3933531"/>
            <a:ext cx="8336798" cy="11331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24"/>
              </a:lnSpc>
            </a:pPr>
            <a:r>
              <a:rPr lang="en-US" sz="8726" spc="86">
                <a:solidFill>
                  <a:srgbClr val="623628"/>
                </a:solidFill>
                <a:latin typeface="League Spartan Bold"/>
              </a:rPr>
              <a:t>Objective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1046882"/>
            <a:ext cx="1308392" cy="12646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643"/>
              </a:lnSpc>
            </a:pPr>
            <a:r>
              <a:rPr lang="en-US" sz="9854" spc="97">
                <a:solidFill>
                  <a:srgbClr val="A19A97">
                    <a:alpha val="41961"/>
                  </a:srgbClr>
                </a:solidFill>
                <a:latin typeface="League Spartan Bold"/>
              </a:rPr>
              <a:t>1.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4642910"/>
            <a:ext cx="1831466" cy="12646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643"/>
              </a:lnSpc>
            </a:pPr>
            <a:r>
              <a:rPr lang="en-US" sz="9854" spc="97">
                <a:solidFill>
                  <a:srgbClr val="A19A97">
                    <a:alpha val="41961"/>
                  </a:srgbClr>
                </a:solidFill>
                <a:latin typeface="League Spartan Bold"/>
              </a:rPr>
              <a:t>3.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337092" y="627782"/>
            <a:ext cx="6770964" cy="12687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18"/>
              </a:lnSpc>
            </a:pPr>
            <a:r>
              <a:rPr lang="en-US" sz="3298">
                <a:solidFill>
                  <a:srgbClr val="FFFFFF"/>
                </a:solidFill>
                <a:latin typeface="Poppins"/>
              </a:rPr>
              <a:t>Streamline cafe</a:t>
            </a:r>
          </a:p>
          <a:p>
            <a:pPr algn="l">
              <a:lnSpc>
                <a:spcPts val="4618"/>
              </a:lnSpc>
            </a:pPr>
            <a:r>
              <a:rPr lang="en-US" sz="3298">
                <a:solidFill>
                  <a:srgbClr val="FFFFFF"/>
                </a:solidFill>
                <a:latin typeface="Poppins"/>
              </a:rPr>
              <a:t> operations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2844896"/>
            <a:ext cx="1831466" cy="12646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643"/>
              </a:lnSpc>
            </a:pPr>
            <a:r>
              <a:rPr lang="en-US" sz="9854" spc="97">
                <a:solidFill>
                  <a:srgbClr val="A19A97">
                    <a:alpha val="41961"/>
                  </a:srgbClr>
                </a:solidFill>
                <a:latin typeface="League Spartan Bold"/>
              </a:rPr>
              <a:t>2.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8700" y="6440924"/>
            <a:ext cx="1831466" cy="12646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643"/>
              </a:lnSpc>
            </a:pPr>
            <a:r>
              <a:rPr lang="en-US" sz="9854" spc="97">
                <a:solidFill>
                  <a:srgbClr val="A19A97">
                    <a:alpha val="41961"/>
                  </a:srgbClr>
                </a:solidFill>
                <a:latin typeface="League Spartan Bold"/>
              </a:rPr>
              <a:t>4.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28700" y="8234463"/>
            <a:ext cx="1831466" cy="12646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643"/>
              </a:lnSpc>
            </a:pPr>
            <a:r>
              <a:rPr lang="en-US" sz="9854" spc="97">
                <a:solidFill>
                  <a:srgbClr val="A19A97">
                    <a:alpha val="41961"/>
                  </a:srgbClr>
                </a:solidFill>
                <a:latin typeface="League Spartan Bold"/>
              </a:rPr>
              <a:t>5.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534610" y="2675198"/>
            <a:ext cx="6770964" cy="687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18"/>
              </a:lnSpc>
            </a:pPr>
            <a:r>
              <a:rPr lang="en-US" sz="3298">
                <a:solidFill>
                  <a:srgbClr val="FFFFFF"/>
                </a:solidFill>
                <a:latin typeface="Poppins"/>
              </a:rPr>
              <a:t>Improve efficiency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534610" y="4223810"/>
            <a:ext cx="6770964" cy="12687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18"/>
              </a:lnSpc>
            </a:pPr>
            <a:r>
              <a:rPr lang="en-US" sz="3298">
                <a:solidFill>
                  <a:srgbClr val="FFFFFF"/>
                </a:solidFill>
                <a:latin typeface="Poppins"/>
              </a:rPr>
              <a:t>Enhance customer</a:t>
            </a:r>
          </a:p>
          <a:p>
            <a:pPr algn="l">
              <a:lnSpc>
                <a:spcPts val="4618"/>
              </a:lnSpc>
            </a:pPr>
            <a:r>
              <a:rPr lang="en-US" sz="3298">
                <a:solidFill>
                  <a:srgbClr val="FFFFFF"/>
                </a:solidFill>
                <a:latin typeface="Poppins"/>
              </a:rPr>
              <a:t> experience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534610" y="6019587"/>
            <a:ext cx="6770964" cy="12687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18"/>
              </a:lnSpc>
            </a:pPr>
            <a:r>
              <a:rPr lang="en-US" sz="3298">
                <a:solidFill>
                  <a:srgbClr val="FFFFFF"/>
                </a:solidFill>
                <a:latin typeface="Poppins"/>
              </a:rPr>
              <a:t>Optimize inventory management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534610" y="7815363"/>
            <a:ext cx="6770964" cy="12687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18"/>
              </a:lnSpc>
            </a:pPr>
            <a:r>
              <a:rPr lang="en-US" sz="3298">
                <a:solidFill>
                  <a:srgbClr val="FFFFFF"/>
                </a:solidFill>
                <a:latin typeface="Poppins"/>
              </a:rPr>
              <a:t>Generate valuable</a:t>
            </a:r>
          </a:p>
          <a:p>
            <a:pPr algn="l">
              <a:lnSpc>
                <a:spcPts val="4618"/>
              </a:lnSpc>
            </a:pPr>
            <a:r>
              <a:rPr lang="en-US" sz="3298">
                <a:solidFill>
                  <a:srgbClr val="FFFFFF"/>
                </a:solidFill>
                <a:latin typeface="Poppins"/>
              </a:rPr>
              <a:t> insights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t="-99727" b="-67105"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3" name="Group 3"/>
          <p:cNvGrpSpPr/>
          <p:nvPr/>
        </p:nvGrpSpPr>
        <p:grpSpPr>
          <a:xfrm>
            <a:off x="178588" y="3224206"/>
            <a:ext cx="18288000" cy="7401184"/>
            <a:chOff x="0" y="0"/>
            <a:chExt cx="8638347" cy="349595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638347" cy="3495953"/>
            </a:xfrm>
            <a:custGeom>
              <a:avLst/>
              <a:gdLst/>
              <a:ahLst/>
              <a:cxnLst/>
              <a:rect l="l" t="t" r="r" b="b"/>
              <a:pathLst>
                <a:path w="8638347" h="3495953">
                  <a:moveTo>
                    <a:pt x="0" y="0"/>
                  </a:moveTo>
                  <a:lnTo>
                    <a:pt x="8638347" y="0"/>
                  </a:lnTo>
                  <a:lnTo>
                    <a:pt x="8638347" y="3495953"/>
                  </a:lnTo>
                  <a:lnTo>
                    <a:pt x="0" y="3495953"/>
                  </a:lnTo>
                  <a:close/>
                </a:path>
              </a:pathLst>
            </a:custGeom>
            <a:solidFill>
              <a:srgbClr val="2E2724">
                <a:alpha val="96863"/>
              </a:srgbClr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5" name="Freeform 5"/>
          <p:cNvSpPr/>
          <p:nvPr/>
        </p:nvSpPr>
        <p:spPr>
          <a:xfrm flipH="1">
            <a:off x="-1317228" y="6827796"/>
            <a:ext cx="6251331" cy="8229600"/>
          </a:xfrm>
          <a:custGeom>
            <a:avLst/>
            <a:gdLst/>
            <a:ahLst/>
            <a:cxnLst/>
            <a:rect l="l" t="t" r="r" b="b"/>
            <a:pathLst>
              <a:path w="6251331" h="8229600">
                <a:moveTo>
                  <a:pt x="6251331" y="0"/>
                </a:moveTo>
                <a:lnTo>
                  <a:pt x="0" y="0"/>
                </a:lnTo>
                <a:lnTo>
                  <a:pt x="0" y="8229600"/>
                </a:lnTo>
                <a:lnTo>
                  <a:pt x="6251331" y="8229600"/>
                </a:lnTo>
                <a:lnTo>
                  <a:pt x="6251331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AutoShape 6"/>
          <p:cNvSpPr/>
          <p:nvPr/>
        </p:nvSpPr>
        <p:spPr>
          <a:xfrm>
            <a:off x="2286000" y="4990475"/>
            <a:ext cx="4869404" cy="1459043"/>
          </a:xfrm>
          <a:prstGeom prst="line">
            <a:avLst/>
          </a:prstGeom>
          <a:ln w="57150" cap="flat">
            <a:solidFill>
              <a:srgbClr val="E8E7E7"/>
            </a:solidFill>
            <a:prstDash val="solid"/>
            <a:headEnd type="triangle" w="lg" len="med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7" name="AutoShape 7"/>
          <p:cNvSpPr/>
          <p:nvPr/>
        </p:nvSpPr>
        <p:spPr>
          <a:xfrm>
            <a:off x="2635337" y="4511839"/>
            <a:ext cx="4100952" cy="0"/>
          </a:xfrm>
          <a:prstGeom prst="line">
            <a:avLst/>
          </a:prstGeom>
          <a:ln w="57150" cap="flat">
            <a:solidFill>
              <a:srgbClr val="E8E7E7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n-IN"/>
          </a:p>
        </p:txBody>
      </p:sp>
      <p:sp>
        <p:nvSpPr>
          <p:cNvPr id="8" name="Freeform 8"/>
          <p:cNvSpPr/>
          <p:nvPr/>
        </p:nvSpPr>
        <p:spPr>
          <a:xfrm>
            <a:off x="1028700" y="2524867"/>
            <a:ext cx="2176705" cy="2300349"/>
          </a:xfrm>
          <a:custGeom>
            <a:avLst/>
            <a:gdLst/>
            <a:ahLst/>
            <a:cxnLst/>
            <a:rect l="l" t="t" r="r" b="b"/>
            <a:pathLst>
              <a:path w="2176705" h="2300349">
                <a:moveTo>
                  <a:pt x="0" y="0"/>
                </a:moveTo>
                <a:lnTo>
                  <a:pt x="2176705" y="0"/>
                </a:lnTo>
                <a:lnTo>
                  <a:pt x="2176705" y="2300349"/>
                </a:lnTo>
                <a:lnTo>
                  <a:pt x="0" y="230034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9" name="AutoShape 9"/>
          <p:cNvSpPr/>
          <p:nvPr/>
        </p:nvSpPr>
        <p:spPr>
          <a:xfrm>
            <a:off x="10957049" y="4511839"/>
            <a:ext cx="4100952" cy="0"/>
          </a:xfrm>
          <a:prstGeom prst="line">
            <a:avLst/>
          </a:prstGeom>
          <a:ln w="57150" cap="flat">
            <a:solidFill>
              <a:srgbClr val="E8E7E7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n-IN"/>
          </a:p>
        </p:txBody>
      </p:sp>
      <p:sp>
        <p:nvSpPr>
          <p:cNvPr id="10" name="Freeform 10"/>
          <p:cNvSpPr/>
          <p:nvPr/>
        </p:nvSpPr>
        <p:spPr>
          <a:xfrm>
            <a:off x="6736289" y="3928248"/>
            <a:ext cx="4379723" cy="2699004"/>
          </a:xfrm>
          <a:custGeom>
            <a:avLst/>
            <a:gdLst/>
            <a:ahLst/>
            <a:cxnLst/>
            <a:rect l="l" t="t" r="r" b="b"/>
            <a:pathLst>
              <a:path w="4379723" h="2699004">
                <a:moveTo>
                  <a:pt x="0" y="0"/>
                </a:moveTo>
                <a:lnTo>
                  <a:pt x="4379723" y="0"/>
                </a:lnTo>
                <a:lnTo>
                  <a:pt x="4379723" y="2699004"/>
                </a:lnTo>
                <a:lnTo>
                  <a:pt x="0" y="269900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1" name="Freeform 11"/>
          <p:cNvSpPr/>
          <p:nvPr/>
        </p:nvSpPr>
        <p:spPr>
          <a:xfrm>
            <a:off x="12301014" y="6924798"/>
            <a:ext cx="3486865" cy="2676169"/>
          </a:xfrm>
          <a:custGeom>
            <a:avLst/>
            <a:gdLst/>
            <a:ahLst/>
            <a:cxnLst/>
            <a:rect l="l" t="t" r="r" b="b"/>
            <a:pathLst>
              <a:path w="3486865" h="2676169">
                <a:moveTo>
                  <a:pt x="0" y="0"/>
                </a:moveTo>
                <a:lnTo>
                  <a:pt x="3486865" y="0"/>
                </a:lnTo>
                <a:lnTo>
                  <a:pt x="3486865" y="2676169"/>
                </a:lnTo>
                <a:lnTo>
                  <a:pt x="0" y="267616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2" name="Freeform 12"/>
          <p:cNvSpPr/>
          <p:nvPr/>
        </p:nvSpPr>
        <p:spPr>
          <a:xfrm>
            <a:off x="15261035" y="3366065"/>
            <a:ext cx="1805016" cy="2386798"/>
          </a:xfrm>
          <a:custGeom>
            <a:avLst/>
            <a:gdLst/>
            <a:ahLst/>
            <a:cxnLst/>
            <a:rect l="l" t="t" r="r" b="b"/>
            <a:pathLst>
              <a:path w="1805016" h="2386798">
                <a:moveTo>
                  <a:pt x="0" y="0"/>
                </a:moveTo>
                <a:lnTo>
                  <a:pt x="1805016" y="0"/>
                </a:lnTo>
                <a:lnTo>
                  <a:pt x="1805016" y="2386798"/>
                </a:lnTo>
                <a:lnTo>
                  <a:pt x="0" y="238679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3" name="TextBox 13"/>
          <p:cNvSpPr txBox="1"/>
          <p:nvPr/>
        </p:nvSpPr>
        <p:spPr>
          <a:xfrm>
            <a:off x="11376943" y="650046"/>
            <a:ext cx="6288239" cy="2200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427"/>
              </a:lnSpc>
            </a:pPr>
            <a:r>
              <a:rPr lang="en-US" sz="8512" spc="204">
                <a:solidFill>
                  <a:srgbClr val="552A16"/>
                </a:solidFill>
                <a:latin typeface="League Spartan Bold"/>
              </a:rPr>
              <a:t>Data Flow Diagram</a:t>
            </a:r>
          </a:p>
        </p:txBody>
      </p:sp>
      <p:sp>
        <p:nvSpPr>
          <p:cNvPr id="14" name="AutoShape 14"/>
          <p:cNvSpPr/>
          <p:nvPr/>
        </p:nvSpPr>
        <p:spPr>
          <a:xfrm>
            <a:off x="10957049" y="5800488"/>
            <a:ext cx="2566917" cy="826764"/>
          </a:xfrm>
          <a:prstGeom prst="line">
            <a:avLst/>
          </a:prstGeom>
          <a:ln w="57150" cap="flat">
            <a:solidFill>
              <a:srgbClr val="E8E7E7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n-IN"/>
          </a:p>
        </p:txBody>
      </p:sp>
      <p:sp>
        <p:nvSpPr>
          <p:cNvPr id="15" name="AutoShape 15"/>
          <p:cNvSpPr/>
          <p:nvPr/>
        </p:nvSpPr>
        <p:spPr>
          <a:xfrm>
            <a:off x="8926150" y="6924798"/>
            <a:ext cx="3374864" cy="1290460"/>
          </a:xfrm>
          <a:prstGeom prst="line">
            <a:avLst/>
          </a:prstGeom>
          <a:ln w="57150" cap="flat">
            <a:solidFill>
              <a:srgbClr val="E8E7E7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n-IN"/>
          </a:p>
        </p:txBody>
      </p:sp>
      <p:sp>
        <p:nvSpPr>
          <p:cNvPr id="16" name="TextBox 16"/>
          <p:cNvSpPr txBox="1"/>
          <p:nvPr/>
        </p:nvSpPr>
        <p:spPr>
          <a:xfrm>
            <a:off x="3569867" y="3707135"/>
            <a:ext cx="2176705" cy="6394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179"/>
              </a:lnSpc>
            </a:pPr>
            <a:r>
              <a:rPr lang="en-US" sz="3699" dirty="0">
                <a:solidFill>
                  <a:srgbClr val="FFFFFF"/>
                </a:solidFill>
                <a:latin typeface="Arapey"/>
              </a:rPr>
              <a:t>Place order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3811163" y="5812217"/>
            <a:ext cx="1629492" cy="6185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180"/>
              </a:lnSpc>
            </a:pPr>
            <a:r>
              <a:rPr lang="en-US" sz="3700" dirty="0">
                <a:solidFill>
                  <a:srgbClr val="FFFFFF"/>
                </a:solidFill>
                <a:latin typeface="Arapey"/>
              </a:rPr>
              <a:t>Receipt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1582400" y="3707135"/>
            <a:ext cx="2714513" cy="6394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180"/>
              </a:lnSpc>
            </a:pPr>
            <a:r>
              <a:rPr lang="en-US" sz="3700" dirty="0">
                <a:solidFill>
                  <a:srgbClr val="FFFFFF"/>
                </a:solidFill>
                <a:latin typeface="Arapey"/>
              </a:rPr>
              <a:t>Food Order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2212438" y="5067300"/>
            <a:ext cx="605195" cy="639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80"/>
              </a:lnSpc>
            </a:pPr>
            <a:r>
              <a:rPr lang="en-US" sz="3700">
                <a:solidFill>
                  <a:srgbClr val="FFFFFF"/>
                </a:solidFill>
                <a:latin typeface="Arapey"/>
              </a:rPr>
              <a:t>Bill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8679768" y="8536421"/>
            <a:ext cx="3464944" cy="8647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55"/>
              </a:lnSpc>
            </a:pPr>
            <a:r>
              <a:rPr lang="en-US" sz="3699">
                <a:solidFill>
                  <a:srgbClr val="FFFFFF"/>
                </a:solidFill>
                <a:latin typeface="Arapey"/>
              </a:rPr>
              <a:t>Management Report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TextBox 3"/>
          <p:cNvSpPr txBox="1"/>
          <p:nvPr/>
        </p:nvSpPr>
        <p:spPr>
          <a:xfrm>
            <a:off x="0" y="640061"/>
            <a:ext cx="18288000" cy="8439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79"/>
              </a:lnSpc>
            </a:pPr>
            <a:r>
              <a:rPr lang="en-US" sz="6000" spc="143">
                <a:solidFill>
                  <a:srgbClr val="FFFFFF"/>
                </a:solidFill>
                <a:latin typeface="League Spartan Bold"/>
              </a:rPr>
              <a:t>Execution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211</Words>
  <Application>Microsoft Office PowerPoint</Application>
  <PresentationFormat>Custom</PresentationFormat>
  <Paragraphs>60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3" baseType="lpstr">
      <vt:lpstr>Arapey</vt:lpstr>
      <vt:lpstr>Poppins Italics</vt:lpstr>
      <vt:lpstr>Calibri</vt:lpstr>
      <vt:lpstr>Arial</vt:lpstr>
      <vt:lpstr>League Spartan Bold</vt:lpstr>
      <vt:lpstr>Poppins Bold</vt:lpstr>
      <vt:lpstr>Poppins</vt:lpstr>
      <vt:lpstr>Poppins Semi-Bold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Cafe Management System.pptx</dc:title>
  <cp:lastModifiedBy>Akash Nadigepu</cp:lastModifiedBy>
  <cp:revision>3</cp:revision>
  <dcterms:created xsi:type="dcterms:W3CDTF">2006-08-16T00:00:00Z</dcterms:created>
  <dcterms:modified xsi:type="dcterms:W3CDTF">2023-11-01T16:27:54Z</dcterms:modified>
  <dc:identifier>DAFw7bH7ddo</dc:identifier>
</cp:coreProperties>
</file>